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68" r:id="rId3"/>
    <p:sldId id="269" r:id="rId4"/>
    <p:sldId id="270" r:id="rId5"/>
    <p:sldId id="271" r:id="rId6"/>
    <p:sldId id="272" r:id="rId7"/>
    <p:sldId id="273" r:id="rId8"/>
    <p:sldId id="265" r:id="rId9"/>
    <p:sldId id="267" r:id="rId10"/>
    <p:sldId id="266"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625"/>
    <p:restoredTop sz="94610"/>
  </p:normalViewPr>
  <p:slideViewPr>
    <p:cSldViewPr snapToGrid="0" snapToObjects="1">
      <p:cViewPr varScale="1">
        <p:scale>
          <a:sx n="98" d="100"/>
          <a:sy n="98" d="100"/>
        </p:scale>
        <p:origin x="224" y="3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7953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748019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37323008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5499033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6827845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9.emf"/></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5789" y="652581"/>
            <a:ext cx="7477601" cy="1916430"/>
          </a:xfrm>
          <a:prstGeom prst="rect">
            <a:avLst/>
          </a:prstGeom>
          <a:noFill/>
          <a:ln/>
        </p:spPr>
        <p:txBody>
          <a:bodyPr wrap="square" rtlCol="0" anchor="t"/>
          <a:lstStyle/>
          <a:p>
            <a:pPr marL="0" indent="0">
              <a:lnSpc>
                <a:spcPts val="7545"/>
              </a:lnSpc>
              <a:buNone/>
            </a:pPr>
            <a:r>
              <a:rPr lang="en-US" sz="6036" b="1" dirty="0">
                <a:solidFill>
                  <a:srgbClr val="FFFFFF"/>
                </a:solidFill>
                <a:latin typeface="Nunito" pitchFamily="34" charset="0"/>
                <a:ea typeface="Nunito" pitchFamily="34" charset="-122"/>
                <a:cs typeface="Nunito" pitchFamily="34" charset="-120"/>
              </a:rPr>
              <a:t>Predictive Modelling for Loan Approval</a:t>
            </a:r>
            <a:endParaRPr lang="en-US" sz="6036" dirty="0"/>
          </a:p>
        </p:txBody>
      </p:sp>
      <p:sp>
        <p:nvSpPr>
          <p:cNvPr id="6" name="Text 2"/>
          <p:cNvSpPr/>
          <p:nvPr/>
        </p:nvSpPr>
        <p:spPr>
          <a:xfrm>
            <a:off x="6319599" y="4031694"/>
            <a:ext cx="7477601" cy="1777008"/>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The aim of this project is to develop a predictive model that will help determine the eligibility of loan applicants based on various criteria such as income, employment status, and credit history. By automating the loan approval process, this model will enhance efficiency, accuracy, and compliance with financial regulations.</a:t>
            </a:r>
            <a:endParaRPr lang="en-US" sz="1750" dirty="0"/>
          </a:p>
        </p:txBody>
      </p:sp>
      <p:sp>
        <p:nvSpPr>
          <p:cNvPr id="7" name="Shape 3"/>
          <p:cNvSpPr/>
          <p:nvPr/>
        </p:nvSpPr>
        <p:spPr>
          <a:xfrm>
            <a:off x="6319599" y="6075283"/>
            <a:ext cx="355402" cy="355402"/>
          </a:xfrm>
          <a:prstGeom prst="roundRect">
            <a:avLst>
              <a:gd name="adj" fmla="val 25726039"/>
            </a:avLst>
          </a:prstGeom>
          <a:noFill/>
          <a:ln w="7620">
            <a:solidFill>
              <a:srgbClr val="FFFFFF"/>
            </a:solidFill>
            <a:prstDash val="solid"/>
          </a:ln>
        </p:spPr>
      </p:sp>
      <p:sp>
        <p:nvSpPr>
          <p:cNvPr id="9" name="Text 4"/>
          <p:cNvSpPr/>
          <p:nvPr/>
        </p:nvSpPr>
        <p:spPr>
          <a:xfrm>
            <a:off x="6786086" y="6058614"/>
            <a:ext cx="2821900" cy="388858"/>
          </a:xfrm>
          <a:prstGeom prst="rect">
            <a:avLst/>
          </a:prstGeom>
          <a:noFill/>
          <a:ln/>
        </p:spPr>
        <p:txBody>
          <a:bodyPr wrap="none" rtlCol="0" anchor="t"/>
          <a:lstStyle/>
          <a:p>
            <a:pPr marL="0" indent="0" algn="l">
              <a:lnSpc>
                <a:spcPts val="3062"/>
              </a:lnSpc>
              <a:buNone/>
            </a:pPr>
            <a:r>
              <a:rPr lang="en-US" sz="2187" b="1" dirty="0">
                <a:solidFill>
                  <a:srgbClr val="FFFFFF"/>
                </a:solidFill>
                <a:latin typeface="PT Sans" pitchFamily="34" charset="0"/>
                <a:ea typeface="PT Sans" pitchFamily="34" charset="-122"/>
                <a:cs typeface="PT Sans" pitchFamily="34" charset="-120"/>
              </a:rPr>
              <a:t>Bhavna Balakrishnan</a:t>
            </a:r>
          </a:p>
          <a:p>
            <a:pPr marL="0" indent="0" algn="l">
              <a:lnSpc>
                <a:spcPts val="3062"/>
              </a:lnSpc>
              <a:buNone/>
            </a:pPr>
            <a:r>
              <a:rPr lang="en-US" sz="2187" b="1" dirty="0">
                <a:solidFill>
                  <a:srgbClr val="FFFFFF"/>
                </a:solidFill>
                <a:latin typeface="PT Sans" pitchFamily="34" charset="0"/>
              </a:rPr>
              <a:t>33954437</a:t>
            </a:r>
            <a:endParaRPr lang="en-US" sz="2187"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371307" y="674527"/>
            <a:ext cx="7506653" cy="694373"/>
          </a:xfrm>
          <a:prstGeom prst="rect">
            <a:avLst/>
          </a:prstGeom>
          <a:noFill/>
          <a:ln/>
        </p:spPr>
        <p:txBody>
          <a:bodyPr wrap="non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Insights</a:t>
            </a:r>
            <a:endParaRPr lang="en-US" sz="4374" dirty="0"/>
          </a:p>
        </p:txBody>
      </p:sp>
      <p:pic>
        <p:nvPicPr>
          <p:cNvPr id="20" name="Picture 19">
            <a:extLst>
              <a:ext uri="{FF2B5EF4-FFF2-40B4-BE49-F238E27FC236}">
                <a16:creationId xmlns:a16="http://schemas.microsoft.com/office/drawing/2014/main" id="{D772D1F4-FF14-8AD1-AF73-C2524897718C}"/>
              </a:ext>
            </a:extLst>
          </p:cNvPr>
          <p:cNvPicPr>
            <a:picLocks noChangeAspect="1"/>
          </p:cNvPicPr>
          <p:nvPr/>
        </p:nvPicPr>
        <p:blipFill>
          <a:blip r:embed="rId4"/>
          <a:stretch>
            <a:fillRect/>
          </a:stretch>
        </p:blipFill>
        <p:spPr>
          <a:xfrm>
            <a:off x="1370689" y="2276246"/>
            <a:ext cx="5958631" cy="3677108"/>
          </a:xfrm>
          <a:prstGeom prst="rect">
            <a:avLst/>
          </a:prstGeom>
        </p:spPr>
      </p:pic>
      <p:pic>
        <p:nvPicPr>
          <p:cNvPr id="5" name="Picture 4">
            <a:extLst>
              <a:ext uri="{FF2B5EF4-FFF2-40B4-BE49-F238E27FC236}">
                <a16:creationId xmlns:a16="http://schemas.microsoft.com/office/drawing/2014/main" id="{C7E2F28E-151D-1A64-FF87-AA3CF7C16F3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56021" y="3527567"/>
            <a:ext cx="3677634" cy="2425787"/>
          </a:xfrm>
          <a:prstGeom prst="rect">
            <a:avLst/>
          </a:prstGeom>
        </p:spPr>
      </p:pic>
    </p:spTree>
    <p:extLst>
      <p:ext uri="{BB962C8B-B14F-4D97-AF65-F5344CB8AC3E}">
        <p14:creationId xmlns:p14="http://schemas.microsoft.com/office/powerpoint/2010/main" val="14918046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864513"/>
            <a:ext cx="7070646" cy="694373"/>
          </a:xfrm>
          <a:prstGeom prst="rect">
            <a:avLst/>
          </a:prstGeom>
          <a:noFill/>
          <a:ln/>
        </p:spPr>
        <p:txBody>
          <a:bodyPr wrap="non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Benefits and Value Creation</a:t>
            </a:r>
            <a:endParaRPr lang="en-US" sz="4374" dirty="0"/>
          </a:p>
        </p:txBody>
      </p:sp>
      <p:sp>
        <p:nvSpPr>
          <p:cNvPr id="5" name="Shape 2"/>
          <p:cNvSpPr/>
          <p:nvPr/>
        </p:nvSpPr>
        <p:spPr>
          <a:xfrm>
            <a:off x="2348389" y="2003227"/>
            <a:ext cx="4855726" cy="2392085"/>
          </a:xfrm>
          <a:prstGeom prst="roundRect">
            <a:avLst>
              <a:gd name="adj" fmla="val 16720"/>
            </a:avLst>
          </a:prstGeom>
          <a:solidFill>
            <a:srgbClr val="00002E"/>
          </a:solidFill>
          <a:ln w="22860">
            <a:solidFill>
              <a:srgbClr val="FFFFFF"/>
            </a:solidFill>
            <a:prstDash val="solid"/>
          </a:ln>
        </p:spPr>
      </p:sp>
      <p:sp>
        <p:nvSpPr>
          <p:cNvPr id="6" name="Text 3"/>
          <p:cNvSpPr/>
          <p:nvPr/>
        </p:nvSpPr>
        <p:spPr>
          <a:xfrm>
            <a:off x="2593419" y="2248257"/>
            <a:ext cx="2963228" cy="347186"/>
          </a:xfrm>
          <a:prstGeom prst="rect">
            <a:avLst/>
          </a:prstGeom>
          <a:noFill/>
          <a:ln/>
        </p:spPr>
        <p:txBody>
          <a:bodyPr wrap="none" rtlCol="0" anchor="t"/>
          <a:lstStyle/>
          <a:p>
            <a:pPr marL="0" indent="0">
              <a:lnSpc>
                <a:spcPts val="2734"/>
              </a:lnSpc>
              <a:buNone/>
            </a:pPr>
            <a:r>
              <a:rPr lang="en-US" sz="2187" b="1" dirty="0">
                <a:solidFill>
                  <a:srgbClr val="F2B42D"/>
                </a:solidFill>
                <a:latin typeface="Nunito" pitchFamily="34" charset="0"/>
                <a:ea typeface="Nunito" pitchFamily="34" charset="-122"/>
                <a:cs typeface="Nunito" pitchFamily="34" charset="-120"/>
              </a:rPr>
              <a:t>Efficiency and Accuracy</a:t>
            </a:r>
            <a:endParaRPr lang="en-US" sz="2187" dirty="0"/>
          </a:p>
        </p:txBody>
      </p:sp>
      <p:sp>
        <p:nvSpPr>
          <p:cNvPr id="7" name="Text 4"/>
          <p:cNvSpPr/>
          <p:nvPr/>
        </p:nvSpPr>
        <p:spPr>
          <a:xfrm>
            <a:off x="2593419" y="2728674"/>
            <a:ext cx="4365665" cy="1066205"/>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The predictive model reduces manual processing time and errors, leading to faster and more accurate loan decisions.</a:t>
            </a:r>
            <a:endParaRPr lang="en-US" sz="1750" dirty="0"/>
          </a:p>
        </p:txBody>
      </p:sp>
      <p:sp>
        <p:nvSpPr>
          <p:cNvPr id="8" name="Shape 5"/>
          <p:cNvSpPr/>
          <p:nvPr/>
        </p:nvSpPr>
        <p:spPr>
          <a:xfrm>
            <a:off x="7426285" y="2003227"/>
            <a:ext cx="4855726" cy="2392085"/>
          </a:xfrm>
          <a:prstGeom prst="roundRect">
            <a:avLst>
              <a:gd name="adj" fmla="val 16720"/>
            </a:avLst>
          </a:prstGeom>
          <a:solidFill>
            <a:srgbClr val="00002E"/>
          </a:solidFill>
          <a:ln w="22860">
            <a:solidFill>
              <a:srgbClr val="FFFFFF"/>
            </a:solidFill>
            <a:prstDash val="solid"/>
          </a:ln>
        </p:spPr>
      </p:sp>
      <p:sp>
        <p:nvSpPr>
          <p:cNvPr id="9" name="Text 6"/>
          <p:cNvSpPr/>
          <p:nvPr/>
        </p:nvSpPr>
        <p:spPr>
          <a:xfrm>
            <a:off x="7671316" y="2248257"/>
            <a:ext cx="2777490" cy="347186"/>
          </a:xfrm>
          <a:prstGeom prst="rect">
            <a:avLst/>
          </a:prstGeom>
          <a:noFill/>
          <a:ln/>
        </p:spPr>
        <p:txBody>
          <a:bodyPr wrap="none" rtlCol="0" anchor="t"/>
          <a:lstStyle/>
          <a:p>
            <a:pPr marL="0" indent="0">
              <a:lnSpc>
                <a:spcPts val="2734"/>
              </a:lnSpc>
              <a:buNone/>
            </a:pPr>
            <a:r>
              <a:rPr lang="en-US" sz="2187" b="1" dirty="0">
                <a:solidFill>
                  <a:srgbClr val="D7425E"/>
                </a:solidFill>
                <a:latin typeface="Nunito" pitchFamily="34" charset="0"/>
                <a:ea typeface="Nunito" pitchFamily="34" charset="-122"/>
                <a:cs typeface="Nunito" pitchFamily="34" charset="-120"/>
              </a:rPr>
              <a:t>Cost Reduction</a:t>
            </a:r>
            <a:endParaRPr lang="en-US" sz="2187" dirty="0"/>
          </a:p>
        </p:txBody>
      </p:sp>
      <p:sp>
        <p:nvSpPr>
          <p:cNvPr id="10" name="Text 7"/>
          <p:cNvSpPr/>
          <p:nvPr/>
        </p:nvSpPr>
        <p:spPr>
          <a:xfrm>
            <a:off x="7671316" y="2728674"/>
            <a:ext cx="4365665"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Automating processes typically results in significant cost savings in terms of human labour and the associated expenses of manual errors and delays.</a:t>
            </a:r>
            <a:endParaRPr lang="en-US" sz="1750" dirty="0"/>
          </a:p>
        </p:txBody>
      </p:sp>
      <p:sp>
        <p:nvSpPr>
          <p:cNvPr id="11" name="Shape 8"/>
          <p:cNvSpPr/>
          <p:nvPr/>
        </p:nvSpPr>
        <p:spPr>
          <a:xfrm>
            <a:off x="2348389" y="4617482"/>
            <a:ext cx="4855726" cy="2747486"/>
          </a:xfrm>
          <a:prstGeom prst="roundRect">
            <a:avLst>
              <a:gd name="adj" fmla="val 14557"/>
            </a:avLst>
          </a:prstGeom>
          <a:solidFill>
            <a:srgbClr val="00002E"/>
          </a:solidFill>
          <a:ln w="22860">
            <a:solidFill>
              <a:srgbClr val="FFFFFF"/>
            </a:solidFill>
            <a:prstDash val="solid"/>
          </a:ln>
        </p:spPr>
      </p:sp>
      <p:sp>
        <p:nvSpPr>
          <p:cNvPr id="12" name="Text 9"/>
          <p:cNvSpPr/>
          <p:nvPr/>
        </p:nvSpPr>
        <p:spPr>
          <a:xfrm>
            <a:off x="2593419" y="4862512"/>
            <a:ext cx="2777490" cy="347186"/>
          </a:xfrm>
          <a:prstGeom prst="rect">
            <a:avLst/>
          </a:prstGeom>
          <a:noFill/>
          <a:ln/>
        </p:spPr>
        <p:txBody>
          <a:bodyPr wrap="none" rtlCol="0" anchor="t"/>
          <a:lstStyle/>
          <a:p>
            <a:pPr marL="0" indent="0">
              <a:lnSpc>
                <a:spcPts val="2734"/>
              </a:lnSpc>
              <a:buNone/>
            </a:pPr>
            <a:r>
              <a:rPr lang="en-US" sz="2187" b="1" dirty="0">
                <a:solidFill>
                  <a:srgbClr val="DD785E"/>
                </a:solidFill>
                <a:latin typeface="Nunito" pitchFamily="34" charset="0"/>
                <a:ea typeface="Nunito" pitchFamily="34" charset="-122"/>
                <a:cs typeface="Nunito" pitchFamily="34" charset="-120"/>
              </a:rPr>
              <a:t>Risk Mitigation</a:t>
            </a:r>
            <a:endParaRPr lang="en-US" sz="2187" dirty="0"/>
          </a:p>
        </p:txBody>
      </p:sp>
      <p:sp>
        <p:nvSpPr>
          <p:cNvPr id="13" name="Text 10"/>
          <p:cNvSpPr/>
          <p:nvPr/>
        </p:nvSpPr>
        <p:spPr>
          <a:xfrm>
            <a:off x="2593419" y="5342930"/>
            <a:ext cx="4365665" cy="1777008"/>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The model helps in identifying potential defaulters early in the loan application process, thereby reducing the likelihood of bad debt and improving the overall credit risk profile of the portfolio.</a:t>
            </a:r>
            <a:endParaRPr lang="en-US" sz="1750" dirty="0"/>
          </a:p>
        </p:txBody>
      </p:sp>
      <p:sp>
        <p:nvSpPr>
          <p:cNvPr id="14" name="Shape 11"/>
          <p:cNvSpPr/>
          <p:nvPr/>
        </p:nvSpPr>
        <p:spPr>
          <a:xfrm>
            <a:off x="7426285" y="4617482"/>
            <a:ext cx="4855726" cy="2747486"/>
          </a:xfrm>
          <a:prstGeom prst="roundRect">
            <a:avLst>
              <a:gd name="adj" fmla="val 14557"/>
            </a:avLst>
          </a:prstGeom>
          <a:solidFill>
            <a:srgbClr val="00002E"/>
          </a:solidFill>
          <a:ln w="22860">
            <a:solidFill>
              <a:srgbClr val="FFFFFF"/>
            </a:solidFill>
            <a:prstDash val="solid"/>
          </a:ln>
        </p:spPr>
      </p:sp>
      <p:sp>
        <p:nvSpPr>
          <p:cNvPr id="15" name="Text 12"/>
          <p:cNvSpPr/>
          <p:nvPr/>
        </p:nvSpPr>
        <p:spPr>
          <a:xfrm>
            <a:off x="7671316" y="4862512"/>
            <a:ext cx="3942993" cy="347186"/>
          </a:xfrm>
          <a:prstGeom prst="rect">
            <a:avLst/>
          </a:prstGeom>
          <a:noFill/>
          <a:ln/>
        </p:spPr>
        <p:txBody>
          <a:bodyPr wrap="none" rtlCol="0" anchor="t"/>
          <a:lstStyle/>
          <a:p>
            <a:pPr marL="0" indent="0">
              <a:lnSpc>
                <a:spcPts val="2734"/>
              </a:lnSpc>
              <a:buNone/>
            </a:pPr>
            <a:r>
              <a:rPr lang="en-US" sz="2187" b="1" dirty="0">
                <a:solidFill>
                  <a:srgbClr val="48A8E2"/>
                </a:solidFill>
                <a:latin typeface="Nunito" pitchFamily="34" charset="0"/>
                <a:ea typeface="Nunito" pitchFamily="34" charset="-122"/>
                <a:cs typeface="Nunito" pitchFamily="34" charset="-120"/>
              </a:rPr>
              <a:t>Improved Customer Experience</a:t>
            </a:r>
            <a:endParaRPr lang="en-US" sz="2187" dirty="0"/>
          </a:p>
        </p:txBody>
      </p:sp>
      <p:sp>
        <p:nvSpPr>
          <p:cNvPr id="16" name="Text 13"/>
          <p:cNvSpPr/>
          <p:nvPr/>
        </p:nvSpPr>
        <p:spPr>
          <a:xfrm>
            <a:off x="7671316" y="5342930"/>
            <a:ext cx="4365665" cy="1777008"/>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Customers benefit from quicker loan processing times and a more transparent assessment process, which can improve their overall satisfaction and trust in the financial institution.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0002E">
              <a:alpha val="80000"/>
            </a:srgbClr>
          </a:solidFill>
          <a:ln/>
        </p:spPr>
      </p:sp>
      <p:sp>
        <p:nvSpPr>
          <p:cNvPr id="6" name="Text 2"/>
          <p:cNvSpPr/>
          <p:nvPr/>
        </p:nvSpPr>
        <p:spPr>
          <a:xfrm>
            <a:off x="2348389" y="1640562"/>
            <a:ext cx="5554980" cy="694373"/>
          </a:xfrm>
          <a:prstGeom prst="rect">
            <a:avLst/>
          </a:prstGeom>
          <a:noFill/>
          <a:ln/>
        </p:spPr>
        <p:txBody>
          <a:bodyPr wrap="non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Stakeholder Benefits</a:t>
            </a:r>
            <a:endParaRPr lang="en-US" sz="4374" dirty="0"/>
          </a:p>
        </p:txBody>
      </p:sp>
      <p:sp>
        <p:nvSpPr>
          <p:cNvPr id="7" name="Shape 3"/>
          <p:cNvSpPr/>
          <p:nvPr/>
        </p:nvSpPr>
        <p:spPr>
          <a:xfrm>
            <a:off x="2348389" y="2841784"/>
            <a:ext cx="499943" cy="499943"/>
          </a:xfrm>
          <a:prstGeom prst="roundRect">
            <a:avLst>
              <a:gd name="adj" fmla="val 80001"/>
            </a:avLst>
          </a:prstGeom>
          <a:solidFill>
            <a:srgbClr val="00002E"/>
          </a:solidFill>
          <a:ln w="22860">
            <a:solidFill>
              <a:srgbClr val="FFFFFF"/>
            </a:solidFill>
            <a:prstDash val="solid"/>
          </a:ln>
        </p:spPr>
      </p:sp>
      <p:sp>
        <p:nvSpPr>
          <p:cNvPr id="8" name="Text 4"/>
          <p:cNvSpPr/>
          <p:nvPr/>
        </p:nvSpPr>
        <p:spPr>
          <a:xfrm>
            <a:off x="2498288" y="2883456"/>
            <a:ext cx="200025" cy="416481"/>
          </a:xfrm>
          <a:prstGeom prst="rect">
            <a:avLst/>
          </a:prstGeom>
          <a:noFill/>
          <a:ln/>
        </p:spPr>
        <p:txBody>
          <a:bodyPr wrap="none" rtlCol="0" anchor="t"/>
          <a:lstStyle/>
          <a:p>
            <a:pPr marL="0" indent="0" algn="ctr">
              <a:lnSpc>
                <a:spcPts val="3281"/>
              </a:lnSpc>
              <a:buNone/>
            </a:pPr>
            <a:r>
              <a:rPr lang="en-US" sz="2624" b="1" dirty="0">
                <a:solidFill>
                  <a:srgbClr val="F2B42D"/>
                </a:solidFill>
                <a:latin typeface="Nunito" pitchFamily="34" charset="0"/>
                <a:ea typeface="Nunito" pitchFamily="34" charset="-122"/>
                <a:cs typeface="Nunito" pitchFamily="34" charset="-120"/>
              </a:rPr>
              <a:t>1</a:t>
            </a:r>
            <a:endParaRPr lang="en-US" sz="2624" dirty="0"/>
          </a:p>
        </p:txBody>
      </p:sp>
      <p:sp>
        <p:nvSpPr>
          <p:cNvPr id="9" name="Text 5"/>
          <p:cNvSpPr/>
          <p:nvPr/>
        </p:nvSpPr>
        <p:spPr>
          <a:xfrm>
            <a:off x="3070503" y="2918103"/>
            <a:ext cx="2440900" cy="694373"/>
          </a:xfrm>
          <a:prstGeom prst="rect">
            <a:avLst/>
          </a:prstGeom>
          <a:noFill/>
          <a:ln/>
        </p:spPr>
        <p:txBody>
          <a:bodyPr wrap="square" rtlCol="0" anchor="t"/>
          <a:lstStyle/>
          <a:p>
            <a:pPr marL="0" indent="0">
              <a:lnSpc>
                <a:spcPts val="2734"/>
              </a:lnSpc>
              <a:buNone/>
            </a:pPr>
            <a:r>
              <a:rPr lang="en-US" sz="2187" b="1" dirty="0">
                <a:solidFill>
                  <a:srgbClr val="F2B42D"/>
                </a:solidFill>
                <a:latin typeface="Nunito" pitchFamily="34" charset="0"/>
                <a:ea typeface="Nunito" pitchFamily="34" charset="-122"/>
                <a:cs typeface="Nunito" pitchFamily="34" charset="-120"/>
              </a:rPr>
              <a:t>Financial Institutions</a:t>
            </a:r>
            <a:endParaRPr lang="en-US" sz="2187" dirty="0"/>
          </a:p>
        </p:txBody>
      </p:sp>
      <p:sp>
        <p:nvSpPr>
          <p:cNvPr id="10" name="Text 6"/>
          <p:cNvSpPr/>
          <p:nvPr/>
        </p:nvSpPr>
        <p:spPr>
          <a:xfrm>
            <a:off x="3070503" y="3745706"/>
            <a:ext cx="2440900" cy="2843213"/>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Banks, credit unions, and other lenders can streamline their loan processing workflows, enhance customer satisfaction, and ensure compliance with regulatory standards.</a:t>
            </a:r>
            <a:endParaRPr lang="en-US" sz="1750" dirty="0"/>
          </a:p>
        </p:txBody>
      </p:sp>
      <p:sp>
        <p:nvSpPr>
          <p:cNvPr id="11" name="Shape 7"/>
          <p:cNvSpPr/>
          <p:nvPr/>
        </p:nvSpPr>
        <p:spPr>
          <a:xfrm>
            <a:off x="5733574" y="2841784"/>
            <a:ext cx="499943" cy="499943"/>
          </a:xfrm>
          <a:prstGeom prst="roundRect">
            <a:avLst>
              <a:gd name="adj" fmla="val 80001"/>
            </a:avLst>
          </a:prstGeom>
          <a:solidFill>
            <a:srgbClr val="00002E"/>
          </a:solidFill>
          <a:ln w="22860">
            <a:solidFill>
              <a:srgbClr val="FFFFFF"/>
            </a:solidFill>
            <a:prstDash val="solid"/>
          </a:ln>
        </p:spPr>
      </p:sp>
      <p:sp>
        <p:nvSpPr>
          <p:cNvPr id="12" name="Text 8"/>
          <p:cNvSpPr/>
          <p:nvPr/>
        </p:nvSpPr>
        <p:spPr>
          <a:xfrm>
            <a:off x="5883473" y="2883456"/>
            <a:ext cx="200025" cy="416481"/>
          </a:xfrm>
          <a:prstGeom prst="rect">
            <a:avLst/>
          </a:prstGeom>
          <a:noFill/>
          <a:ln/>
        </p:spPr>
        <p:txBody>
          <a:bodyPr wrap="none" rtlCol="0" anchor="t"/>
          <a:lstStyle/>
          <a:p>
            <a:pPr marL="0" indent="0" algn="ctr">
              <a:lnSpc>
                <a:spcPts val="3281"/>
              </a:lnSpc>
              <a:buNone/>
            </a:pPr>
            <a:r>
              <a:rPr lang="en-US" sz="2624" b="1" dirty="0">
                <a:solidFill>
                  <a:srgbClr val="D7425E"/>
                </a:solidFill>
                <a:latin typeface="Nunito" pitchFamily="34" charset="0"/>
                <a:ea typeface="Nunito" pitchFamily="34" charset="-122"/>
                <a:cs typeface="Nunito" pitchFamily="34" charset="-120"/>
              </a:rPr>
              <a:t>2</a:t>
            </a:r>
            <a:endParaRPr lang="en-US" sz="2624" dirty="0"/>
          </a:p>
        </p:txBody>
      </p:sp>
      <p:sp>
        <p:nvSpPr>
          <p:cNvPr id="13" name="Text 9"/>
          <p:cNvSpPr/>
          <p:nvPr/>
        </p:nvSpPr>
        <p:spPr>
          <a:xfrm>
            <a:off x="6455688" y="2918103"/>
            <a:ext cx="2440900" cy="347186"/>
          </a:xfrm>
          <a:prstGeom prst="rect">
            <a:avLst/>
          </a:prstGeom>
          <a:noFill/>
          <a:ln/>
        </p:spPr>
        <p:txBody>
          <a:bodyPr wrap="none" rtlCol="0" anchor="t"/>
          <a:lstStyle/>
          <a:p>
            <a:pPr marL="0" indent="0">
              <a:lnSpc>
                <a:spcPts val="2734"/>
              </a:lnSpc>
              <a:buNone/>
            </a:pPr>
            <a:r>
              <a:rPr lang="en-US" sz="2187" b="1" dirty="0">
                <a:solidFill>
                  <a:srgbClr val="D7425E"/>
                </a:solidFill>
                <a:latin typeface="Nunito" pitchFamily="34" charset="0"/>
                <a:ea typeface="Nunito" pitchFamily="34" charset="-122"/>
                <a:cs typeface="Nunito" pitchFamily="34" charset="-120"/>
              </a:rPr>
              <a:t>Customers</a:t>
            </a:r>
            <a:endParaRPr lang="en-US" sz="2187" dirty="0"/>
          </a:p>
        </p:txBody>
      </p:sp>
      <p:sp>
        <p:nvSpPr>
          <p:cNvPr id="14" name="Text 10"/>
          <p:cNvSpPr/>
          <p:nvPr/>
        </p:nvSpPr>
        <p:spPr>
          <a:xfrm>
            <a:off x="6455688" y="3398520"/>
            <a:ext cx="2440900" cy="2132409"/>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Loan applicants receive faster responses and fair treatment due to the unbiased nature of the automated decision-making process.</a:t>
            </a:r>
            <a:endParaRPr lang="en-US" sz="1750" dirty="0"/>
          </a:p>
        </p:txBody>
      </p:sp>
      <p:sp>
        <p:nvSpPr>
          <p:cNvPr id="15" name="Shape 11"/>
          <p:cNvSpPr/>
          <p:nvPr/>
        </p:nvSpPr>
        <p:spPr>
          <a:xfrm>
            <a:off x="9118759" y="2841784"/>
            <a:ext cx="499943" cy="499943"/>
          </a:xfrm>
          <a:prstGeom prst="roundRect">
            <a:avLst>
              <a:gd name="adj" fmla="val 80001"/>
            </a:avLst>
          </a:prstGeom>
          <a:solidFill>
            <a:srgbClr val="00002E"/>
          </a:solidFill>
          <a:ln w="22860">
            <a:solidFill>
              <a:srgbClr val="FFFFFF"/>
            </a:solidFill>
            <a:prstDash val="solid"/>
          </a:ln>
        </p:spPr>
      </p:sp>
      <p:sp>
        <p:nvSpPr>
          <p:cNvPr id="16" name="Text 12"/>
          <p:cNvSpPr/>
          <p:nvPr/>
        </p:nvSpPr>
        <p:spPr>
          <a:xfrm>
            <a:off x="9268658" y="2883456"/>
            <a:ext cx="200025" cy="416481"/>
          </a:xfrm>
          <a:prstGeom prst="rect">
            <a:avLst/>
          </a:prstGeom>
          <a:noFill/>
          <a:ln/>
        </p:spPr>
        <p:txBody>
          <a:bodyPr wrap="none" rtlCol="0" anchor="t"/>
          <a:lstStyle/>
          <a:p>
            <a:pPr marL="0" indent="0" algn="ctr">
              <a:lnSpc>
                <a:spcPts val="3281"/>
              </a:lnSpc>
              <a:buNone/>
            </a:pPr>
            <a:r>
              <a:rPr lang="en-US" sz="2624" b="1" dirty="0">
                <a:solidFill>
                  <a:srgbClr val="DD785E"/>
                </a:solidFill>
                <a:latin typeface="Nunito" pitchFamily="34" charset="0"/>
                <a:ea typeface="Nunito" pitchFamily="34" charset="-122"/>
                <a:cs typeface="Nunito" pitchFamily="34" charset="-120"/>
              </a:rPr>
              <a:t>3</a:t>
            </a:r>
            <a:endParaRPr lang="en-US" sz="2624" dirty="0"/>
          </a:p>
        </p:txBody>
      </p:sp>
      <p:sp>
        <p:nvSpPr>
          <p:cNvPr id="17" name="Text 13"/>
          <p:cNvSpPr/>
          <p:nvPr/>
        </p:nvSpPr>
        <p:spPr>
          <a:xfrm>
            <a:off x="9840873" y="2918103"/>
            <a:ext cx="2440900" cy="347186"/>
          </a:xfrm>
          <a:prstGeom prst="rect">
            <a:avLst/>
          </a:prstGeom>
          <a:noFill/>
          <a:ln/>
        </p:spPr>
        <p:txBody>
          <a:bodyPr wrap="none" rtlCol="0" anchor="t"/>
          <a:lstStyle/>
          <a:p>
            <a:pPr marL="0" indent="0">
              <a:lnSpc>
                <a:spcPts val="2734"/>
              </a:lnSpc>
              <a:buNone/>
            </a:pPr>
            <a:r>
              <a:rPr lang="en-US" sz="2187" b="1" dirty="0">
                <a:solidFill>
                  <a:srgbClr val="DD785E"/>
                </a:solidFill>
                <a:latin typeface="Nunito" pitchFamily="34" charset="0"/>
                <a:ea typeface="Nunito" pitchFamily="34" charset="-122"/>
                <a:cs typeface="Nunito" pitchFamily="34" charset="-120"/>
              </a:rPr>
              <a:t>Regulators</a:t>
            </a:r>
            <a:endParaRPr lang="en-US" sz="2187" dirty="0"/>
          </a:p>
        </p:txBody>
      </p:sp>
      <p:sp>
        <p:nvSpPr>
          <p:cNvPr id="18" name="Text 14"/>
          <p:cNvSpPr/>
          <p:nvPr/>
        </p:nvSpPr>
        <p:spPr>
          <a:xfrm>
            <a:off x="9840873" y="3398520"/>
            <a:ext cx="2440900" cy="2487811"/>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Regulatory bodies can rely on the use of such models to ensure that financial institutions are complying with guidelines and managing risks appropriately.</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864513"/>
            <a:ext cx="5554980" cy="694373"/>
          </a:xfrm>
          <a:prstGeom prst="rect">
            <a:avLst/>
          </a:prstGeom>
          <a:noFill/>
          <a:ln/>
        </p:spPr>
        <p:txBody>
          <a:bodyPr wrap="non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Challenges</a:t>
            </a:r>
            <a:endParaRPr lang="en-US" sz="4374" dirty="0"/>
          </a:p>
        </p:txBody>
      </p:sp>
      <p:sp>
        <p:nvSpPr>
          <p:cNvPr id="5" name="Shape 2"/>
          <p:cNvSpPr/>
          <p:nvPr/>
        </p:nvSpPr>
        <p:spPr>
          <a:xfrm>
            <a:off x="2348389" y="2003227"/>
            <a:ext cx="4855726" cy="2747486"/>
          </a:xfrm>
          <a:prstGeom prst="roundRect">
            <a:avLst>
              <a:gd name="adj" fmla="val 14557"/>
            </a:avLst>
          </a:prstGeom>
          <a:solidFill>
            <a:srgbClr val="00002E"/>
          </a:solidFill>
          <a:ln w="22860">
            <a:solidFill>
              <a:srgbClr val="FFFFFF"/>
            </a:solidFill>
            <a:prstDash val="solid"/>
          </a:ln>
        </p:spPr>
      </p:sp>
      <p:sp>
        <p:nvSpPr>
          <p:cNvPr id="6" name="Text 3"/>
          <p:cNvSpPr/>
          <p:nvPr/>
        </p:nvSpPr>
        <p:spPr>
          <a:xfrm>
            <a:off x="2593419" y="2248257"/>
            <a:ext cx="3644265" cy="347186"/>
          </a:xfrm>
          <a:prstGeom prst="rect">
            <a:avLst/>
          </a:prstGeom>
          <a:noFill/>
          <a:ln/>
        </p:spPr>
        <p:txBody>
          <a:bodyPr wrap="none" rtlCol="0" anchor="t"/>
          <a:lstStyle/>
          <a:p>
            <a:pPr marL="0" indent="0">
              <a:lnSpc>
                <a:spcPts val="2734"/>
              </a:lnSpc>
              <a:buNone/>
            </a:pPr>
            <a:r>
              <a:rPr lang="en-US" sz="2187" b="1" dirty="0">
                <a:solidFill>
                  <a:srgbClr val="F2B42D"/>
                </a:solidFill>
                <a:latin typeface="Nunito" pitchFamily="34" charset="0"/>
                <a:ea typeface="Nunito" pitchFamily="34" charset="-122"/>
                <a:cs typeface="Nunito" pitchFamily="34" charset="-120"/>
              </a:rPr>
              <a:t>Data Quality and Availability</a:t>
            </a:r>
            <a:endParaRPr lang="en-US" sz="2187" dirty="0"/>
          </a:p>
        </p:txBody>
      </p:sp>
      <p:sp>
        <p:nvSpPr>
          <p:cNvPr id="7" name="Text 4"/>
          <p:cNvSpPr/>
          <p:nvPr/>
        </p:nvSpPr>
        <p:spPr>
          <a:xfrm>
            <a:off x="2593419" y="2728674"/>
            <a:ext cx="4365665"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High-quality, accurate, and comprehensive data is crucial for building effective predictive models. The availability and integrity of data can be a significant hurdle.</a:t>
            </a:r>
            <a:endParaRPr lang="en-US" sz="1750" dirty="0"/>
          </a:p>
        </p:txBody>
      </p:sp>
      <p:sp>
        <p:nvSpPr>
          <p:cNvPr id="8" name="Shape 5"/>
          <p:cNvSpPr/>
          <p:nvPr/>
        </p:nvSpPr>
        <p:spPr>
          <a:xfrm>
            <a:off x="7426285" y="2003227"/>
            <a:ext cx="4855726" cy="2747486"/>
          </a:xfrm>
          <a:prstGeom prst="roundRect">
            <a:avLst>
              <a:gd name="adj" fmla="val 14557"/>
            </a:avLst>
          </a:prstGeom>
          <a:solidFill>
            <a:srgbClr val="00002E"/>
          </a:solidFill>
          <a:ln w="22860">
            <a:solidFill>
              <a:srgbClr val="FFFFFF"/>
            </a:solidFill>
            <a:prstDash val="solid"/>
          </a:ln>
        </p:spPr>
      </p:sp>
      <p:sp>
        <p:nvSpPr>
          <p:cNvPr id="9" name="Text 6"/>
          <p:cNvSpPr/>
          <p:nvPr/>
        </p:nvSpPr>
        <p:spPr>
          <a:xfrm>
            <a:off x="7671316" y="2248257"/>
            <a:ext cx="3073718" cy="347186"/>
          </a:xfrm>
          <a:prstGeom prst="rect">
            <a:avLst/>
          </a:prstGeom>
          <a:noFill/>
          <a:ln/>
        </p:spPr>
        <p:txBody>
          <a:bodyPr wrap="none" rtlCol="0" anchor="t"/>
          <a:lstStyle/>
          <a:p>
            <a:pPr marL="0" indent="0">
              <a:lnSpc>
                <a:spcPts val="2734"/>
              </a:lnSpc>
              <a:buNone/>
            </a:pPr>
            <a:r>
              <a:rPr lang="en-US" sz="2187" b="1" dirty="0">
                <a:solidFill>
                  <a:srgbClr val="D7425E"/>
                </a:solidFill>
                <a:latin typeface="Nunito" pitchFamily="34" charset="0"/>
                <a:ea typeface="Nunito" pitchFamily="34" charset="-122"/>
                <a:cs typeface="Nunito" pitchFamily="34" charset="-120"/>
              </a:rPr>
              <a:t>Model Bias and Fairness</a:t>
            </a:r>
            <a:endParaRPr lang="en-US" sz="2187" dirty="0"/>
          </a:p>
        </p:txBody>
      </p:sp>
      <p:sp>
        <p:nvSpPr>
          <p:cNvPr id="10" name="Text 7"/>
          <p:cNvSpPr/>
          <p:nvPr/>
        </p:nvSpPr>
        <p:spPr>
          <a:xfrm>
            <a:off x="7671316" y="2728674"/>
            <a:ext cx="4365665" cy="1777008"/>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Ensuring the model does not perpetuate existing biases and discriminates against certain groups of people is a critical challenge. The model must be regularly audited for fairness.</a:t>
            </a:r>
            <a:endParaRPr lang="en-US" sz="1750" dirty="0"/>
          </a:p>
        </p:txBody>
      </p:sp>
      <p:sp>
        <p:nvSpPr>
          <p:cNvPr id="11" name="Shape 8"/>
          <p:cNvSpPr/>
          <p:nvPr/>
        </p:nvSpPr>
        <p:spPr>
          <a:xfrm>
            <a:off x="2348389" y="4972883"/>
            <a:ext cx="4855726" cy="2392085"/>
          </a:xfrm>
          <a:prstGeom prst="roundRect">
            <a:avLst>
              <a:gd name="adj" fmla="val 16720"/>
            </a:avLst>
          </a:prstGeom>
          <a:solidFill>
            <a:srgbClr val="00002E"/>
          </a:solidFill>
          <a:ln w="22860">
            <a:solidFill>
              <a:srgbClr val="FFFFFF"/>
            </a:solidFill>
            <a:prstDash val="solid"/>
          </a:ln>
        </p:spPr>
      </p:sp>
      <p:sp>
        <p:nvSpPr>
          <p:cNvPr id="12" name="Text 9"/>
          <p:cNvSpPr/>
          <p:nvPr/>
        </p:nvSpPr>
        <p:spPr>
          <a:xfrm>
            <a:off x="2593419" y="5217914"/>
            <a:ext cx="3202781" cy="347186"/>
          </a:xfrm>
          <a:prstGeom prst="rect">
            <a:avLst/>
          </a:prstGeom>
          <a:noFill/>
          <a:ln/>
        </p:spPr>
        <p:txBody>
          <a:bodyPr wrap="none" rtlCol="0" anchor="t"/>
          <a:lstStyle/>
          <a:p>
            <a:pPr marL="0" indent="0">
              <a:lnSpc>
                <a:spcPts val="2734"/>
              </a:lnSpc>
              <a:buNone/>
            </a:pPr>
            <a:r>
              <a:rPr lang="en-US" sz="2187" b="1" dirty="0">
                <a:solidFill>
                  <a:srgbClr val="DD785E"/>
                </a:solidFill>
                <a:latin typeface="Nunito" pitchFamily="34" charset="0"/>
                <a:ea typeface="Nunito" pitchFamily="34" charset="-122"/>
                <a:cs typeface="Nunito" pitchFamily="34" charset="-120"/>
              </a:rPr>
              <a:t>Scalability and Reliability</a:t>
            </a:r>
            <a:endParaRPr lang="en-US" sz="2187" dirty="0"/>
          </a:p>
        </p:txBody>
      </p:sp>
      <p:sp>
        <p:nvSpPr>
          <p:cNvPr id="13" name="Text 10"/>
          <p:cNvSpPr/>
          <p:nvPr/>
        </p:nvSpPr>
        <p:spPr>
          <a:xfrm>
            <a:off x="2593419" y="5698331"/>
            <a:ext cx="4365665"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The model must be scalable to handle large volumes of applications and reliable enough to maintain performance over time without frequent downtimes or errors.</a:t>
            </a:r>
            <a:endParaRPr lang="en-US" sz="1750" dirty="0"/>
          </a:p>
        </p:txBody>
      </p:sp>
      <p:sp>
        <p:nvSpPr>
          <p:cNvPr id="14" name="Shape 11"/>
          <p:cNvSpPr/>
          <p:nvPr/>
        </p:nvSpPr>
        <p:spPr>
          <a:xfrm>
            <a:off x="7426285" y="4972883"/>
            <a:ext cx="4855726" cy="2392085"/>
          </a:xfrm>
          <a:prstGeom prst="roundRect">
            <a:avLst>
              <a:gd name="adj" fmla="val 16720"/>
            </a:avLst>
          </a:prstGeom>
          <a:solidFill>
            <a:srgbClr val="00002E"/>
          </a:solidFill>
          <a:ln w="22860">
            <a:solidFill>
              <a:srgbClr val="FFFFFF"/>
            </a:solidFill>
            <a:prstDash val="solid"/>
          </a:ln>
        </p:spPr>
      </p:sp>
      <p:sp>
        <p:nvSpPr>
          <p:cNvPr id="15" name="Text 12"/>
          <p:cNvSpPr/>
          <p:nvPr/>
        </p:nvSpPr>
        <p:spPr>
          <a:xfrm>
            <a:off x="7671316" y="5217914"/>
            <a:ext cx="2954060" cy="347186"/>
          </a:xfrm>
          <a:prstGeom prst="rect">
            <a:avLst/>
          </a:prstGeom>
          <a:noFill/>
          <a:ln/>
        </p:spPr>
        <p:txBody>
          <a:bodyPr wrap="none" rtlCol="0" anchor="t"/>
          <a:lstStyle/>
          <a:p>
            <a:pPr marL="0" indent="0">
              <a:lnSpc>
                <a:spcPts val="2734"/>
              </a:lnSpc>
              <a:buNone/>
            </a:pPr>
            <a:r>
              <a:rPr lang="en-US" sz="2187" b="1" dirty="0">
                <a:solidFill>
                  <a:srgbClr val="48A8E2"/>
                </a:solidFill>
                <a:latin typeface="Nunito" pitchFamily="34" charset="0"/>
                <a:ea typeface="Nunito" pitchFamily="34" charset="-122"/>
                <a:cs typeface="Nunito" pitchFamily="34" charset="-120"/>
              </a:rPr>
              <a:t>Regulatory Compliance</a:t>
            </a:r>
            <a:endParaRPr lang="en-US" sz="2187" dirty="0"/>
          </a:p>
        </p:txBody>
      </p:sp>
      <p:sp>
        <p:nvSpPr>
          <p:cNvPr id="16" name="Text 13"/>
          <p:cNvSpPr/>
          <p:nvPr/>
        </p:nvSpPr>
        <p:spPr>
          <a:xfrm>
            <a:off x="7671316" y="5698331"/>
            <a:ext cx="4365665"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Navigating the complex landscape of financial regulations and ensuring the model complies with all relevant laws and guidelines is an ongoing challenge.</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490799" y="925473"/>
            <a:ext cx="5554980" cy="694373"/>
          </a:xfrm>
          <a:prstGeom prst="rect">
            <a:avLst/>
          </a:prstGeom>
          <a:noFill/>
          <a:ln/>
        </p:spPr>
        <p:txBody>
          <a:bodyPr wrap="non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Data Sources</a:t>
            </a:r>
            <a:endParaRPr lang="en-US" sz="4374" dirty="0"/>
          </a:p>
        </p:txBody>
      </p:sp>
      <p:sp>
        <p:nvSpPr>
          <p:cNvPr id="6" name="Shape 2"/>
          <p:cNvSpPr/>
          <p:nvPr/>
        </p:nvSpPr>
        <p:spPr>
          <a:xfrm>
            <a:off x="4810244" y="1953101"/>
            <a:ext cx="27742" cy="5351026"/>
          </a:xfrm>
          <a:prstGeom prst="rect">
            <a:avLst/>
          </a:prstGeom>
          <a:solidFill>
            <a:srgbClr val="262654"/>
          </a:solidFill>
          <a:ln/>
        </p:spPr>
      </p:sp>
      <p:sp>
        <p:nvSpPr>
          <p:cNvPr id="7" name="Shape 3"/>
          <p:cNvSpPr/>
          <p:nvPr/>
        </p:nvSpPr>
        <p:spPr>
          <a:xfrm>
            <a:off x="5074027" y="2362736"/>
            <a:ext cx="777597" cy="27742"/>
          </a:xfrm>
          <a:prstGeom prst="rect">
            <a:avLst/>
          </a:prstGeom>
          <a:solidFill>
            <a:srgbClr val="F2B42D"/>
          </a:solidFill>
          <a:ln/>
        </p:spPr>
      </p:sp>
      <p:sp>
        <p:nvSpPr>
          <p:cNvPr id="8" name="Shape 4"/>
          <p:cNvSpPr/>
          <p:nvPr/>
        </p:nvSpPr>
        <p:spPr>
          <a:xfrm>
            <a:off x="4574084" y="2126694"/>
            <a:ext cx="499943" cy="499943"/>
          </a:xfrm>
          <a:prstGeom prst="roundRect">
            <a:avLst>
              <a:gd name="adj" fmla="val 80001"/>
            </a:avLst>
          </a:prstGeom>
          <a:solidFill>
            <a:srgbClr val="00002E"/>
          </a:solidFill>
          <a:ln w="22860">
            <a:solidFill>
              <a:srgbClr val="FFFFFF"/>
            </a:solidFill>
            <a:prstDash val="solid"/>
          </a:ln>
        </p:spPr>
      </p:sp>
      <p:sp>
        <p:nvSpPr>
          <p:cNvPr id="9" name="Text 5"/>
          <p:cNvSpPr/>
          <p:nvPr/>
        </p:nvSpPr>
        <p:spPr>
          <a:xfrm>
            <a:off x="4723983" y="2168366"/>
            <a:ext cx="200025" cy="416481"/>
          </a:xfrm>
          <a:prstGeom prst="rect">
            <a:avLst/>
          </a:prstGeom>
          <a:noFill/>
          <a:ln/>
        </p:spPr>
        <p:txBody>
          <a:bodyPr wrap="none" rtlCol="0" anchor="t"/>
          <a:lstStyle/>
          <a:p>
            <a:pPr marL="0" indent="0" algn="ctr">
              <a:lnSpc>
                <a:spcPts val="3281"/>
              </a:lnSpc>
              <a:buNone/>
            </a:pPr>
            <a:r>
              <a:rPr lang="en-US" sz="2624" b="1" dirty="0">
                <a:solidFill>
                  <a:srgbClr val="F2B42D"/>
                </a:solidFill>
                <a:latin typeface="Nunito" pitchFamily="34" charset="0"/>
                <a:ea typeface="Nunito" pitchFamily="34" charset="-122"/>
                <a:cs typeface="Nunito" pitchFamily="34" charset="-120"/>
              </a:rPr>
              <a:t>1</a:t>
            </a:r>
            <a:endParaRPr lang="en-US" sz="2624" dirty="0"/>
          </a:p>
        </p:txBody>
      </p:sp>
      <p:sp>
        <p:nvSpPr>
          <p:cNvPr id="10" name="Text 6"/>
          <p:cNvSpPr/>
          <p:nvPr/>
        </p:nvSpPr>
        <p:spPr>
          <a:xfrm>
            <a:off x="6046113" y="2175272"/>
            <a:ext cx="2777490" cy="347186"/>
          </a:xfrm>
          <a:prstGeom prst="rect">
            <a:avLst/>
          </a:prstGeom>
          <a:noFill/>
          <a:ln/>
        </p:spPr>
        <p:txBody>
          <a:bodyPr wrap="none" rtlCol="0" anchor="t"/>
          <a:lstStyle/>
          <a:p>
            <a:pPr marL="0" indent="0" algn="l">
              <a:lnSpc>
                <a:spcPts val="2734"/>
              </a:lnSpc>
              <a:buNone/>
            </a:pPr>
            <a:r>
              <a:rPr lang="en-US" sz="2187" b="1" dirty="0">
                <a:solidFill>
                  <a:srgbClr val="F2B42D"/>
                </a:solidFill>
                <a:latin typeface="Nunito" pitchFamily="34" charset="0"/>
                <a:ea typeface="Nunito" pitchFamily="34" charset="-122"/>
                <a:cs typeface="Nunito" pitchFamily="34" charset="-120"/>
              </a:rPr>
              <a:t>Financial Records</a:t>
            </a:r>
            <a:endParaRPr lang="en-US" sz="2187" dirty="0"/>
          </a:p>
        </p:txBody>
      </p:sp>
      <p:sp>
        <p:nvSpPr>
          <p:cNvPr id="11" name="Text 7"/>
          <p:cNvSpPr/>
          <p:nvPr/>
        </p:nvSpPr>
        <p:spPr>
          <a:xfrm>
            <a:off x="6046113" y="2655689"/>
            <a:ext cx="7751088" cy="710803"/>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Data from bank statements, credit card histories, and previous loan records which can provide insights into the financial behaviour of applicants.</a:t>
            </a:r>
            <a:endParaRPr lang="en-US" sz="1750" dirty="0"/>
          </a:p>
        </p:txBody>
      </p:sp>
      <p:sp>
        <p:nvSpPr>
          <p:cNvPr id="12" name="Shape 8"/>
          <p:cNvSpPr/>
          <p:nvPr/>
        </p:nvSpPr>
        <p:spPr>
          <a:xfrm>
            <a:off x="5074027" y="4220468"/>
            <a:ext cx="777597" cy="27742"/>
          </a:xfrm>
          <a:prstGeom prst="rect">
            <a:avLst/>
          </a:prstGeom>
          <a:solidFill>
            <a:srgbClr val="D7425E"/>
          </a:solidFill>
          <a:ln/>
        </p:spPr>
      </p:sp>
      <p:sp>
        <p:nvSpPr>
          <p:cNvPr id="13" name="Shape 9"/>
          <p:cNvSpPr/>
          <p:nvPr/>
        </p:nvSpPr>
        <p:spPr>
          <a:xfrm>
            <a:off x="4574084" y="3984427"/>
            <a:ext cx="499943" cy="499943"/>
          </a:xfrm>
          <a:prstGeom prst="roundRect">
            <a:avLst>
              <a:gd name="adj" fmla="val 80001"/>
            </a:avLst>
          </a:prstGeom>
          <a:solidFill>
            <a:srgbClr val="00002E"/>
          </a:solidFill>
          <a:ln w="22860">
            <a:solidFill>
              <a:srgbClr val="FFFFFF"/>
            </a:solidFill>
            <a:prstDash val="solid"/>
          </a:ln>
        </p:spPr>
      </p:sp>
      <p:sp>
        <p:nvSpPr>
          <p:cNvPr id="14" name="Text 10"/>
          <p:cNvSpPr/>
          <p:nvPr/>
        </p:nvSpPr>
        <p:spPr>
          <a:xfrm>
            <a:off x="4723983" y="4026098"/>
            <a:ext cx="200025" cy="416481"/>
          </a:xfrm>
          <a:prstGeom prst="rect">
            <a:avLst/>
          </a:prstGeom>
          <a:noFill/>
          <a:ln/>
        </p:spPr>
        <p:txBody>
          <a:bodyPr wrap="none" rtlCol="0" anchor="t"/>
          <a:lstStyle/>
          <a:p>
            <a:pPr marL="0" indent="0" algn="ctr">
              <a:lnSpc>
                <a:spcPts val="3281"/>
              </a:lnSpc>
              <a:buNone/>
            </a:pPr>
            <a:r>
              <a:rPr lang="en-US" sz="2624" b="1" dirty="0">
                <a:solidFill>
                  <a:srgbClr val="D7425E"/>
                </a:solidFill>
                <a:latin typeface="Nunito" pitchFamily="34" charset="0"/>
                <a:ea typeface="Nunito" pitchFamily="34" charset="-122"/>
                <a:cs typeface="Nunito" pitchFamily="34" charset="-120"/>
              </a:rPr>
              <a:t>2</a:t>
            </a:r>
            <a:endParaRPr lang="en-US" sz="2624" dirty="0"/>
          </a:p>
        </p:txBody>
      </p:sp>
      <p:sp>
        <p:nvSpPr>
          <p:cNvPr id="15" name="Text 11"/>
          <p:cNvSpPr/>
          <p:nvPr/>
        </p:nvSpPr>
        <p:spPr>
          <a:xfrm>
            <a:off x="6046113" y="4033004"/>
            <a:ext cx="3139440" cy="347186"/>
          </a:xfrm>
          <a:prstGeom prst="rect">
            <a:avLst/>
          </a:prstGeom>
          <a:noFill/>
          <a:ln/>
        </p:spPr>
        <p:txBody>
          <a:bodyPr wrap="none" rtlCol="0" anchor="t"/>
          <a:lstStyle/>
          <a:p>
            <a:pPr marL="0" indent="0" algn="l">
              <a:lnSpc>
                <a:spcPts val="2734"/>
              </a:lnSpc>
              <a:buNone/>
            </a:pPr>
            <a:r>
              <a:rPr lang="en-US" sz="2187" b="1" dirty="0">
                <a:solidFill>
                  <a:srgbClr val="D7425E"/>
                </a:solidFill>
                <a:latin typeface="Nunito" pitchFamily="34" charset="0"/>
                <a:ea typeface="Nunito" pitchFamily="34" charset="-122"/>
                <a:cs typeface="Nunito" pitchFamily="34" charset="-120"/>
              </a:rPr>
              <a:t>Employment Information</a:t>
            </a:r>
            <a:endParaRPr lang="en-US" sz="2187" dirty="0"/>
          </a:p>
        </p:txBody>
      </p:sp>
      <p:sp>
        <p:nvSpPr>
          <p:cNvPr id="16" name="Text 12"/>
          <p:cNvSpPr/>
          <p:nvPr/>
        </p:nvSpPr>
        <p:spPr>
          <a:xfrm>
            <a:off x="6046113" y="4513421"/>
            <a:ext cx="7751088" cy="710803"/>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Details about employment status, duration, and income level from databases maintained by employers or collected directly from applicants.</a:t>
            </a:r>
            <a:endParaRPr lang="en-US" sz="1750" dirty="0"/>
          </a:p>
        </p:txBody>
      </p:sp>
      <p:sp>
        <p:nvSpPr>
          <p:cNvPr id="17" name="Shape 13"/>
          <p:cNvSpPr/>
          <p:nvPr/>
        </p:nvSpPr>
        <p:spPr>
          <a:xfrm>
            <a:off x="5074027" y="6078200"/>
            <a:ext cx="777597" cy="27742"/>
          </a:xfrm>
          <a:prstGeom prst="rect">
            <a:avLst/>
          </a:prstGeom>
          <a:solidFill>
            <a:srgbClr val="DD785E"/>
          </a:solidFill>
          <a:ln/>
        </p:spPr>
      </p:sp>
      <p:sp>
        <p:nvSpPr>
          <p:cNvPr id="18" name="Shape 14"/>
          <p:cNvSpPr/>
          <p:nvPr/>
        </p:nvSpPr>
        <p:spPr>
          <a:xfrm>
            <a:off x="4574084" y="5842159"/>
            <a:ext cx="499943" cy="499943"/>
          </a:xfrm>
          <a:prstGeom prst="roundRect">
            <a:avLst>
              <a:gd name="adj" fmla="val 80001"/>
            </a:avLst>
          </a:prstGeom>
          <a:solidFill>
            <a:srgbClr val="00002E"/>
          </a:solidFill>
          <a:ln w="22860">
            <a:solidFill>
              <a:srgbClr val="FFFFFF"/>
            </a:solidFill>
            <a:prstDash val="solid"/>
          </a:ln>
        </p:spPr>
      </p:sp>
      <p:sp>
        <p:nvSpPr>
          <p:cNvPr id="19" name="Text 15"/>
          <p:cNvSpPr/>
          <p:nvPr/>
        </p:nvSpPr>
        <p:spPr>
          <a:xfrm>
            <a:off x="4723983" y="5883831"/>
            <a:ext cx="200025" cy="416481"/>
          </a:xfrm>
          <a:prstGeom prst="rect">
            <a:avLst/>
          </a:prstGeom>
          <a:noFill/>
          <a:ln/>
        </p:spPr>
        <p:txBody>
          <a:bodyPr wrap="none" rtlCol="0" anchor="t"/>
          <a:lstStyle/>
          <a:p>
            <a:pPr marL="0" indent="0" algn="ctr">
              <a:lnSpc>
                <a:spcPts val="3281"/>
              </a:lnSpc>
              <a:buNone/>
            </a:pPr>
            <a:r>
              <a:rPr lang="en-US" sz="2624" b="1" dirty="0">
                <a:solidFill>
                  <a:srgbClr val="DD785E"/>
                </a:solidFill>
                <a:latin typeface="Nunito" pitchFamily="34" charset="0"/>
                <a:ea typeface="Nunito" pitchFamily="34" charset="-122"/>
                <a:cs typeface="Nunito" pitchFamily="34" charset="-120"/>
              </a:rPr>
              <a:t>3</a:t>
            </a:r>
            <a:endParaRPr lang="en-US" sz="2624" dirty="0"/>
          </a:p>
        </p:txBody>
      </p:sp>
      <p:sp>
        <p:nvSpPr>
          <p:cNvPr id="20" name="Text 16"/>
          <p:cNvSpPr/>
          <p:nvPr/>
        </p:nvSpPr>
        <p:spPr>
          <a:xfrm>
            <a:off x="6046113" y="5890736"/>
            <a:ext cx="2777490" cy="347186"/>
          </a:xfrm>
          <a:prstGeom prst="rect">
            <a:avLst/>
          </a:prstGeom>
          <a:noFill/>
          <a:ln/>
        </p:spPr>
        <p:txBody>
          <a:bodyPr wrap="none" rtlCol="0" anchor="t"/>
          <a:lstStyle/>
          <a:p>
            <a:pPr marL="0" indent="0" algn="l">
              <a:lnSpc>
                <a:spcPts val="2734"/>
              </a:lnSpc>
              <a:buNone/>
            </a:pPr>
            <a:r>
              <a:rPr lang="en-US" sz="2187" b="1" dirty="0">
                <a:solidFill>
                  <a:srgbClr val="DD785E"/>
                </a:solidFill>
                <a:latin typeface="Nunito" pitchFamily="34" charset="0"/>
                <a:ea typeface="Nunito" pitchFamily="34" charset="-122"/>
                <a:cs typeface="Nunito" pitchFamily="34" charset="-120"/>
              </a:rPr>
              <a:t>Credit Bureaus</a:t>
            </a:r>
            <a:endParaRPr lang="en-US" sz="2187" dirty="0"/>
          </a:p>
        </p:txBody>
      </p:sp>
      <p:sp>
        <p:nvSpPr>
          <p:cNvPr id="21" name="Text 17"/>
          <p:cNvSpPr/>
          <p:nvPr/>
        </p:nvSpPr>
        <p:spPr>
          <a:xfrm>
            <a:off x="6046113" y="6371153"/>
            <a:ext cx="7751088" cy="710803"/>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Comprehensive reports from credit bureaus that include credit scores, existing debts, and credit history.</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1494830"/>
            <a:ext cx="5554980" cy="694373"/>
          </a:xfrm>
          <a:prstGeom prst="rect">
            <a:avLst/>
          </a:prstGeom>
          <a:noFill/>
          <a:ln/>
        </p:spPr>
        <p:txBody>
          <a:bodyPr wrap="non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Data Characteristics</a:t>
            </a:r>
            <a:endParaRPr lang="en-US" sz="4374" dirty="0"/>
          </a:p>
        </p:txBody>
      </p:sp>
      <p:pic>
        <p:nvPicPr>
          <p:cNvPr id="5" name="Image 1" descr="preencoded.png"/>
          <p:cNvPicPr>
            <a:picLocks noChangeAspect="1"/>
          </p:cNvPicPr>
          <p:nvPr/>
        </p:nvPicPr>
        <p:blipFill>
          <a:blip r:embed="rId4"/>
          <a:stretch>
            <a:fillRect/>
          </a:stretch>
        </p:blipFill>
        <p:spPr>
          <a:xfrm>
            <a:off x="2348389" y="2633543"/>
            <a:ext cx="555427" cy="555427"/>
          </a:xfrm>
          <a:prstGeom prst="rect">
            <a:avLst/>
          </a:prstGeom>
        </p:spPr>
      </p:pic>
      <p:sp>
        <p:nvSpPr>
          <p:cNvPr id="6" name="Text 2"/>
          <p:cNvSpPr/>
          <p:nvPr/>
        </p:nvSpPr>
        <p:spPr>
          <a:xfrm>
            <a:off x="2348389" y="3411141"/>
            <a:ext cx="2233374" cy="347186"/>
          </a:xfrm>
          <a:prstGeom prst="rect">
            <a:avLst/>
          </a:prstGeom>
          <a:noFill/>
          <a:ln/>
        </p:spPr>
        <p:txBody>
          <a:bodyPr wrap="none" rtlCol="0" anchor="t"/>
          <a:lstStyle/>
          <a:p>
            <a:pPr marL="0" indent="0" algn="l">
              <a:lnSpc>
                <a:spcPts val="2734"/>
              </a:lnSpc>
              <a:buNone/>
            </a:pPr>
            <a:r>
              <a:rPr lang="en-US" sz="2187" b="1" dirty="0">
                <a:solidFill>
                  <a:srgbClr val="F2B42D"/>
                </a:solidFill>
                <a:latin typeface="Nunito" pitchFamily="34" charset="0"/>
                <a:ea typeface="Nunito" pitchFamily="34" charset="-122"/>
                <a:cs typeface="Nunito" pitchFamily="34" charset="-120"/>
              </a:rPr>
              <a:t>Volume</a:t>
            </a:r>
            <a:endParaRPr lang="en-US" sz="2187" dirty="0"/>
          </a:p>
        </p:txBody>
      </p:sp>
      <p:sp>
        <p:nvSpPr>
          <p:cNvPr id="7" name="Text 3"/>
          <p:cNvSpPr/>
          <p:nvPr/>
        </p:nvSpPr>
        <p:spPr>
          <a:xfrm>
            <a:off x="2348389" y="3891558"/>
            <a:ext cx="2233374" cy="2843213"/>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For such a project, the volume would be tremendous in realistic scenarios. For the purpose of this assignment, the dataset has about 4,300 rows.</a:t>
            </a:r>
            <a:endParaRPr lang="en-US" sz="1750" dirty="0"/>
          </a:p>
        </p:txBody>
      </p:sp>
      <p:pic>
        <p:nvPicPr>
          <p:cNvPr id="8" name="Image 2" descr="preencoded.png"/>
          <p:cNvPicPr>
            <a:picLocks noChangeAspect="1"/>
          </p:cNvPicPr>
          <p:nvPr/>
        </p:nvPicPr>
        <p:blipFill>
          <a:blip r:embed="rId5"/>
          <a:stretch>
            <a:fillRect/>
          </a:stretch>
        </p:blipFill>
        <p:spPr>
          <a:xfrm>
            <a:off x="4915019" y="2633543"/>
            <a:ext cx="555427" cy="555427"/>
          </a:xfrm>
          <a:prstGeom prst="rect">
            <a:avLst/>
          </a:prstGeom>
        </p:spPr>
      </p:pic>
      <p:sp>
        <p:nvSpPr>
          <p:cNvPr id="9" name="Text 4"/>
          <p:cNvSpPr/>
          <p:nvPr/>
        </p:nvSpPr>
        <p:spPr>
          <a:xfrm>
            <a:off x="4915019" y="3411141"/>
            <a:ext cx="2233493" cy="347186"/>
          </a:xfrm>
          <a:prstGeom prst="rect">
            <a:avLst/>
          </a:prstGeom>
          <a:noFill/>
          <a:ln/>
        </p:spPr>
        <p:txBody>
          <a:bodyPr wrap="none" rtlCol="0" anchor="t"/>
          <a:lstStyle/>
          <a:p>
            <a:pPr marL="0" indent="0" algn="l">
              <a:lnSpc>
                <a:spcPts val="2734"/>
              </a:lnSpc>
              <a:buNone/>
            </a:pPr>
            <a:r>
              <a:rPr lang="en-US" sz="2187" b="1" dirty="0">
                <a:solidFill>
                  <a:srgbClr val="D7425E"/>
                </a:solidFill>
                <a:latin typeface="Nunito" pitchFamily="34" charset="0"/>
                <a:ea typeface="Nunito" pitchFamily="34" charset="-122"/>
                <a:cs typeface="Nunito" pitchFamily="34" charset="-120"/>
              </a:rPr>
              <a:t>Velocity</a:t>
            </a:r>
            <a:endParaRPr lang="en-US" sz="2187" dirty="0"/>
          </a:p>
        </p:txBody>
      </p:sp>
      <p:sp>
        <p:nvSpPr>
          <p:cNvPr id="10" name="Text 5"/>
          <p:cNvSpPr/>
          <p:nvPr/>
        </p:nvSpPr>
        <p:spPr>
          <a:xfrm>
            <a:off x="4915019" y="3891558"/>
            <a:ext cx="2233493" cy="2132409"/>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Data flow will be continuous as new applications come in and additional data (like credit scores) updates regularly.</a:t>
            </a:r>
            <a:endParaRPr lang="en-US" sz="1750" dirty="0"/>
          </a:p>
        </p:txBody>
      </p:sp>
      <p:pic>
        <p:nvPicPr>
          <p:cNvPr id="11" name="Image 3" descr="preencoded.png"/>
          <p:cNvPicPr>
            <a:picLocks noChangeAspect="1"/>
          </p:cNvPicPr>
          <p:nvPr/>
        </p:nvPicPr>
        <p:blipFill>
          <a:blip r:embed="rId6"/>
          <a:stretch>
            <a:fillRect/>
          </a:stretch>
        </p:blipFill>
        <p:spPr>
          <a:xfrm>
            <a:off x="7481768" y="2633543"/>
            <a:ext cx="555427" cy="555427"/>
          </a:xfrm>
          <a:prstGeom prst="rect">
            <a:avLst/>
          </a:prstGeom>
        </p:spPr>
      </p:pic>
      <p:sp>
        <p:nvSpPr>
          <p:cNvPr id="12" name="Text 6"/>
          <p:cNvSpPr/>
          <p:nvPr/>
        </p:nvSpPr>
        <p:spPr>
          <a:xfrm>
            <a:off x="7481768" y="3411141"/>
            <a:ext cx="2233374" cy="347186"/>
          </a:xfrm>
          <a:prstGeom prst="rect">
            <a:avLst/>
          </a:prstGeom>
          <a:noFill/>
          <a:ln/>
        </p:spPr>
        <p:txBody>
          <a:bodyPr wrap="none" rtlCol="0" anchor="t"/>
          <a:lstStyle/>
          <a:p>
            <a:pPr marL="0" indent="0" algn="l">
              <a:lnSpc>
                <a:spcPts val="2734"/>
              </a:lnSpc>
              <a:buNone/>
            </a:pPr>
            <a:r>
              <a:rPr lang="en-US" sz="2187" b="1" dirty="0">
                <a:solidFill>
                  <a:srgbClr val="DD785E"/>
                </a:solidFill>
                <a:latin typeface="Nunito" pitchFamily="34" charset="0"/>
                <a:ea typeface="Nunito" pitchFamily="34" charset="-122"/>
                <a:cs typeface="Nunito" pitchFamily="34" charset="-120"/>
              </a:rPr>
              <a:t>Variety</a:t>
            </a:r>
            <a:endParaRPr lang="en-US" sz="2187" dirty="0"/>
          </a:p>
        </p:txBody>
      </p:sp>
      <p:sp>
        <p:nvSpPr>
          <p:cNvPr id="13" name="Text 7"/>
          <p:cNvSpPr/>
          <p:nvPr/>
        </p:nvSpPr>
        <p:spPr>
          <a:xfrm>
            <a:off x="7481768" y="3891558"/>
            <a:ext cx="2233374" cy="2487811"/>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Data will include a mix of structured data (e.g., income levels, credit scores) and unstructured data (e.g., employment history narratives).</a:t>
            </a:r>
            <a:endParaRPr lang="en-US" sz="1750" dirty="0"/>
          </a:p>
        </p:txBody>
      </p:sp>
      <p:pic>
        <p:nvPicPr>
          <p:cNvPr id="14" name="Image 4" descr="preencoded.png"/>
          <p:cNvPicPr>
            <a:picLocks noChangeAspect="1"/>
          </p:cNvPicPr>
          <p:nvPr/>
        </p:nvPicPr>
        <p:blipFill>
          <a:blip r:embed="rId7"/>
          <a:stretch>
            <a:fillRect/>
          </a:stretch>
        </p:blipFill>
        <p:spPr>
          <a:xfrm>
            <a:off x="10048399" y="2633543"/>
            <a:ext cx="555427" cy="555427"/>
          </a:xfrm>
          <a:prstGeom prst="rect">
            <a:avLst/>
          </a:prstGeom>
        </p:spPr>
      </p:pic>
      <p:sp>
        <p:nvSpPr>
          <p:cNvPr id="15" name="Text 8"/>
          <p:cNvSpPr/>
          <p:nvPr/>
        </p:nvSpPr>
        <p:spPr>
          <a:xfrm>
            <a:off x="10048399" y="3411141"/>
            <a:ext cx="2233493" cy="347186"/>
          </a:xfrm>
          <a:prstGeom prst="rect">
            <a:avLst/>
          </a:prstGeom>
          <a:noFill/>
          <a:ln/>
        </p:spPr>
        <p:txBody>
          <a:bodyPr wrap="none" rtlCol="0" anchor="t"/>
          <a:lstStyle/>
          <a:p>
            <a:pPr marL="0" indent="0" algn="l">
              <a:lnSpc>
                <a:spcPts val="2734"/>
              </a:lnSpc>
              <a:buNone/>
            </a:pPr>
            <a:r>
              <a:rPr lang="en-US" sz="2187" b="1" dirty="0">
                <a:solidFill>
                  <a:srgbClr val="48A8E2"/>
                </a:solidFill>
                <a:latin typeface="Nunito" pitchFamily="34" charset="0"/>
                <a:ea typeface="Nunito" pitchFamily="34" charset="-122"/>
                <a:cs typeface="Nunito" pitchFamily="34" charset="-120"/>
              </a:rPr>
              <a:t>Veracity</a:t>
            </a:r>
            <a:endParaRPr lang="en-US" sz="2187" dirty="0"/>
          </a:p>
        </p:txBody>
      </p:sp>
      <p:sp>
        <p:nvSpPr>
          <p:cNvPr id="16" name="Text 9"/>
          <p:cNvSpPr/>
          <p:nvPr/>
        </p:nvSpPr>
        <p:spPr>
          <a:xfrm>
            <a:off x="10048399" y="3891558"/>
            <a:ext cx="2233493" cy="2487811"/>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The accuracy and truthfulness of the data can vary, particularly with self-reported data, requiring verification processes.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18" name="Picture 17">
            <a:extLst>
              <a:ext uri="{FF2B5EF4-FFF2-40B4-BE49-F238E27FC236}">
                <a16:creationId xmlns:a16="http://schemas.microsoft.com/office/drawing/2014/main" id="{B392160E-16FE-543D-39B3-A05155F87ADF}"/>
              </a:ext>
            </a:extLst>
          </p:cNvPr>
          <p:cNvPicPr>
            <a:picLocks noChangeAspect="1"/>
          </p:cNvPicPr>
          <p:nvPr/>
        </p:nvPicPr>
        <p:blipFill>
          <a:blip r:embed="rId4"/>
          <a:stretch>
            <a:fillRect/>
          </a:stretch>
        </p:blipFill>
        <p:spPr>
          <a:xfrm>
            <a:off x="2092167" y="1363286"/>
            <a:ext cx="11440954" cy="5259349"/>
          </a:xfrm>
          <a:prstGeom prst="rect">
            <a:avLst/>
          </a:prstGeom>
        </p:spPr>
      </p:pic>
    </p:spTree>
    <p:extLst>
      <p:ext uri="{BB962C8B-B14F-4D97-AF65-F5344CB8AC3E}">
        <p14:creationId xmlns:p14="http://schemas.microsoft.com/office/powerpoint/2010/main" val="2148663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36652"/>
            <a:ext cx="14630400" cy="8229600"/>
          </a:xfrm>
          <a:prstGeom prst="rect">
            <a:avLst/>
          </a:prstGeom>
          <a:solidFill>
            <a:srgbClr val="00002E">
              <a:alpha val="75000"/>
            </a:srgbClr>
          </a:solidFill>
          <a:ln/>
        </p:spPr>
      </p:sp>
      <p:sp>
        <p:nvSpPr>
          <p:cNvPr id="4" name="Text 1"/>
          <p:cNvSpPr/>
          <p:nvPr/>
        </p:nvSpPr>
        <p:spPr>
          <a:xfrm>
            <a:off x="371307" y="674527"/>
            <a:ext cx="7506653" cy="694373"/>
          </a:xfrm>
          <a:prstGeom prst="rect">
            <a:avLst/>
          </a:prstGeom>
          <a:noFill/>
          <a:ln/>
        </p:spPr>
        <p:txBody>
          <a:bodyPr wrap="non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Insights</a:t>
            </a:r>
            <a:endParaRPr lang="en-US" sz="4374" dirty="0"/>
          </a:p>
        </p:txBody>
      </p:sp>
      <p:grpSp>
        <p:nvGrpSpPr>
          <p:cNvPr id="21" name="Group 20">
            <a:extLst>
              <a:ext uri="{FF2B5EF4-FFF2-40B4-BE49-F238E27FC236}">
                <a16:creationId xmlns:a16="http://schemas.microsoft.com/office/drawing/2014/main" id="{DE50B162-9C65-BBCE-A3F9-5289665A3FF2}"/>
              </a:ext>
            </a:extLst>
          </p:cNvPr>
          <p:cNvGrpSpPr/>
          <p:nvPr/>
        </p:nvGrpSpPr>
        <p:grpSpPr>
          <a:xfrm>
            <a:off x="3551838" y="1077029"/>
            <a:ext cx="9583131" cy="3174423"/>
            <a:chOff x="0" y="0"/>
            <a:chExt cx="6265121" cy="1943100"/>
          </a:xfrm>
        </p:grpSpPr>
        <p:pic>
          <p:nvPicPr>
            <p:cNvPr id="22" name="Picture 21">
              <a:extLst>
                <a:ext uri="{FF2B5EF4-FFF2-40B4-BE49-F238E27FC236}">
                  <a16:creationId xmlns:a16="http://schemas.microsoft.com/office/drawing/2014/main" id="{51010ED4-DC2E-81BC-3DD9-0C85BF0C55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3146425" cy="1943100"/>
            </a:xfrm>
            <a:prstGeom prst="rect">
              <a:avLst/>
            </a:prstGeom>
          </p:spPr>
        </p:pic>
        <p:pic>
          <p:nvPicPr>
            <p:cNvPr id="23" name="Picture 22">
              <a:extLst>
                <a:ext uri="{FF2B5EF4-FFF2-40B4-BE49-F238E27FC236}">
                  <a16:creationId xmlns:a16="http://schemas.microsoft.com/office/drawing/2014/main" id="{945C55E3-F119-5410-80CD-A6AAAF7E666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86666" y="50800"/>
              <a:ext cx="2878455" cy="1777365"/>
            </a:xfrm>
            <a:prstGeom prst="rect">
              <a:avLst/>
            </a:prstGeom>
          </p:spPr>
        </p:pic>
      </p:grpSp>
      <p:pic>
        <p:nvPicPr>
          <p:cNvPr id="24" name="Picture 23">
            <a:extLst>
              <a:ext uri="{FF2B5EF4-FFF2-40B4-BE49-F238E27FC236}">
                <a16:creationId xmlns:a16="http://schemas.microsoft.com/office/drawing/2014/main" id="{E0412790-6A72-2CF2-9420-4DA23CA0F1F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42189" y="4573309"/>
            <a:ext cx="4292780" cy="2650277"/>
          </a:xfrm>
          <a:prstGeom prst="rect">
            <a:avLst/>
          </a:prstGeom>
        </p:spPr>
      </p:pic>
      <p:pic>
        <p:nvPicPr>
          <p:cNvPr id="9" name="Picture 8">
            <a:extLst>
              <a:ext uri="{FF2B5EF4-FFF2-40B4-BE49-F238E27FC236}">
                <a16:creationId xmlns:a16="http://schemas.microsoft.com/office/drawing/2014/main" id="{F05D61EE-F61B-846C-23BC-B1CEF10E7947}"/>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551838" y="4502294"/>
            <a:ext cx="4048235" cy="2498617"/>
          </a:xfrm>
          <a:prstGeom prst="rect">
            <a:avLst/>
          </a:prstGeom>
        </p:spPr>
      </p:pic>
    </p:spTree>
    <p:extLst>
      <p:ext uri="{BB962C8B-B14F-4D97-AF65-F5344CB8AC3E}">
        <p14:creationId xmlns:p14="http://schemas.microsoft.com/office/powerpoint/2010/main" val="39916085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371307" y="674527"/>
            <a:ext cx="7506653" cy="694373"/>
          </a:xfrm>
          <a:prstGeom prst="rect">
            <a:avLst/>
          </a:prstGeom>
          <a:noFill/>
          <a:ln/>
        </p:spPr>
        <p:txBody>
          <a:bodyPr wrap="non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Insights</a:t>
            </a:r>
            <a:endParaRPr lang="en-US" sz="4374" dirty="0"/>
          </a:p>
        </p:txBody>
      </p:sp>
      <p:pic>
        <p:nvPicPr>
          <p:cNvPr id="18" name="Picture 17">
            <a:extLst>
              <a:ext uri="{FF2B5EF4-FFF2-40B4-BE49-F238E27FC236}">
                <a16:creationId xmlns:a16="http://schemas.microsoft.com/office/drawing/2014/main" id="{94D1F65C-BE7C-D261-835A-E40EAF56AF1F}"/>
              </a:ext>
            </a:extLst>
          </p:cNvPr>
          <p:cNvPicPr>
            <a:picLocks noChangeAspect="1"/>
          </p:cNvPicPr>
          <p:nvPr/>
        </p:nvPicPr>
        <p:blipFill>
          <a:blip r:embed="rId4"/>
          <a:stretch>
            <a:fillRect/>
          </a:stretch>
        </p:blipFill>
        <p:spPr>
          <a:xfrm>
            <a:off x="1464561" y="2472359"/>
            <a:ext cx="5319204" cy="3284882"/>
          </a:xfrm>
          <a:prstGeom prst="rect">
            <a:avLst/>
          </a:prstGeom>
        </p:spPr>
      </p:pic>
      <p:pic>
        <p:nvPicPr>
          <p:cNvPr id="19" name="Picture 18">
            <a:extLst>
              <a:ext uri="{FF2B5EF4-FFF2-40B4-BE49-F238E27FC236}">
                <a16:creationId xmlns:a16="http://schemas.microsoft.com/office/drawing/2014/main" id="{D0A516F6-1E83-83D0-2389-BCFA087F45B6}"/>
              </a:ext>
            </a:extLst>
          </p:cNvPr>
          <p:cNvPicPr>
            <a:picLocks noChangeAspect="1"/>
          </p:cNvPicPr>
          <p:nvPr/>
        </p:nvPicPr>
        <p:blipFill>
          <a:blip r:embed="rId5"/>
          <a:stretch>
            <a:fillRect/>
          </a:stretch>
        </p:blipFill>
        <p:spPr>
          <a:xfrm>
            <a:off x="7846637" y="2383336"/>
            <a:ext cx="5611560" cy="3462928"/>
          </a:xfrm>
          <a:prstGeom prst="rect">
            <a:avLst/>
          </a:prstGeom>
        </p:spPr>
      </p:pic>
    </p:spTree>
    <p:extLst>
      <p:ext uri="{BB962C8B-B14F-4D97-AF65-F5344CB8AC3E}">
        <p14:creationId xmlns:p14="http://schemas.microsoft.com/office/powerpoint/2010/main" val="22303282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362</TotalTime>
  <Words>566</Words>
  <Application>Microsoft Macintosh PowerPoint</Application>
  <PresentationFormat>Custom</PresentationFormat>
  <Paragraphs>64</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Nunito</vt:lpstr>
      <vt:lpstr>PT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Bhavna Balakrishnan</cp:lastModifiedBy>
  <cp:revision>5</cp:revision>
  <dcterms:created xsi:type="dcterms:W3CDTF">2024-05-23T03:32:02Z</dcterms:created>
  <dcterms:modified xsi:type="dcterms:W3CDTF">2024-05-23T09:38:04Z</dcterms:modified>
</cp:coreProperties>
</file>